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jpeg" ContentType="image/jpeg"/>
  <Default Extension="png" ContentType="image/png"/>
  <Default Extension="svg" ContentType="image/svg+xml"/>
  <Default Extension="fntdata" ContentType="application/x-fontdata"/>
  <Default Extension="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7.xml" ContentType="application/vnd.openxmlformats-officedocument.presentationml.slideLayout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Id1" /><Relationship Type="http://schemas.openxmlformats.org/package/2006/relationships/metadata/thumbnail" Target="/docProps/thumbnail.jpeg" Id="rId2" /><Relationship Type="http://schemas.openxmlformats.org/package/2006/relationships/metadata/core-properties" Target="/docProps/core.xml" Id="rId3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true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Neo Tech Bold" panose="020B0804030504040204" charset="1"/>
      <p:regular r:id="rId18"/>
    </p:embeddedFont>
    <p:embeddedFont>
      <p:font typeface="Neo Tech" panose="020B0504030504040204" charset="1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10" /><Relationship Type="http://schemas.openxmlformats.org/officeDocument/2006/relationships/slide" Target="/ppt/slides/slide6.xml" Id="rId11" /><Relationship Type="http://schemas.openxmlformats.org/officeDocument/2006/relationships/slide" Target="/ppt/slides/slide7.xml" Id="rId12" /><Relationship Type="http://schemas.openxmlformats.org/officeDocument/2006/relationships/slide" Target="/ppt/slides/slide8.xml" Id="rId13" /><Relationship Type="http://schemas.openxmlformats.org/officeDocument/2006/relationships/slide" Target="/ppt/slides/slide9.xml" Id="rId14" /><Relationship Type="http://schemas.openxmlformats.org/officeDocument/2006/relationships/slide" Target="/ppt/slides/slide10.xml" Id="rId15" /><Relationship Type="http://schemas.openxmlformats.org/officeDocument/2006/relationships/slide" Target="/ppt/slides/slide11.xml" Id="rId16" /><Relationship Type="http://schemas.openxmlformats.org/officeDocument/2006/relationships/slide" Target="/ppt/slides/slide12.xml" Id="rId17" /><Relationship Type="http://schemas.openxmlformats.org/officeDocument/2006/relationships/font" Target="/ppt/fonts/font18.fntdata" Id="rId18" /><Relationship Type="http://schemas.openxmlformats.org/officeDocument/2006/relationships/font" Target="/ppt/fonts/font19.fntdata" Id="rId19" /><Relationship Type="http://schemas.openxmlformats.org/officeDocument/2006/relationships/presProps" Target="/ppt/presProps.xml" Id="rId2" /><Relationship Type="http://schemas.openxmlformats.org/officeDocument/2006/relationships/viewProps" Target="/ppt/viewProps.xml" Id="rId3" /><Relationship Type="http://schemas.openxmlformats.org/officeDocument/2006/relationships/theme" Target="/ppt/theme/theme1.xml" Id="rId4" /><Relationship Type="http://schemas.openxmlformats.org/officeDocument/2006/relationships/tableStyles" Target="/ppt/tableStyles.xml" Id="rId5" /><Relationship Type="http://schemas.openxmlformats.org/officeDocument/2006/relationships/slide" Target="/ppt/slides/slide1.xml" Id="rId6" /><Relationship Type="http://schemas.openxmlformats.org/officeDocument/2006/relationships/slide" Target="/ppt/slides/slide2.xml" Id="rId7" /><Relationship Type="http://schemas.openxmlformats.org/officeDocument/2006/relationships/slide" Target="/ppt/slides/slide3.xml" Id="rId8" /><Relationship Type="http://schemas.openxmlformats.org/officeDocument/2006/relationships/slide" Target="/ppt/slides/slide4.xml" Id="rId9" 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2" /><Relationship Type="http://schemas.openxmlformats.org/officeDocument/2006/relationships/slideLayout" Target="/ppt/slideLayouts/slideLayout7.xml" Id="rId7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.jpeg" Id="rId2" /><Relationship Type="http://schemas.openxmlformats.org/officeDocument/2006/relationships/image" Target="/ppt/media/image2.png" Id="rId3" /><Relationship Type="http://schemas.openxmlformats.org/officeDocument/2006/relationships/image" Target="/ppt/media/image3.png" Id="rId4" /><Relationship Type="http://schemas.openxmlformats.org/officeDocument/2006/relationships/image" Target="/ppt/media/image4.png" Id="rId5" /><Relationship Type="http://schemas.openxmlformats.org/officeDocument/2006/relationships/image" Target="/ppt/media/image5.svg" Id="rId6" /><Relationship Type="http://schemas.openxmlformats.org/officeDocument/2006/relationships/image" Target="/ppt/media/image6.png" Id="rId7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7.jpeg" Id="rId2" /><Relationship Type="http://schemas.openxmlformats.org/officeDocument/2006/relationships/image" Target="/ppt/media/image2.png" Id="rId3" /><Relationship Type="http://schemas.openxmlformats.org/officeDocument/2006/relationships/image" Target="/ppt/media/image3.png" Id="rId4" /><Relationship Type="http://schemas.openxmlformats.org/officeDocument/2006/relationships/image" Target="/ppt/media/image4.png" Id="rId5" /><Relationship Type="http://schemas.openxmlformats.org/officeDocument/2006/relationships/image" Target="/ppt/media/image5.svg" Id="rId6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.jpeg" Id="rId2" /><Relationship Type="http://schemas.openxmlformats.org/officeDocument/2006/relationships/image" Target="/ppt/media/image2.png" Id="rId3" /><Relationship Type="http://schemas.openxmlformats.org/officeDocument/2006/relationships/image" Target="/ppt/media/image3.png" Id="rId4" /><Relationship Type="http://schemas.openxmlformats.org/officeDocument/2006/relationships/image" Target="/ppt/media/image4.png" Id="rId5" /><Relationship Type="http://schemas.openxmlformats.org/officeDocument/2006/relationships/image" Target="/ppt/media/image5.svg" Id="rId6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7.jpeg" Id="rId2" /><Relationship Type="http://schemas.openxmlformats.org/officeDocument/2006/relationships/image" Target="/ppt/media/image3.png" Id="rId3" /><Relationship Type="http://schemas.openxmlformats.org/officeDocument/2006/relationships/image" Target="/ppt/media/image2.png" Id="rId4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7.jpeg" Id="rId2" /><Relationship Type="http://schemas.openxmlformats.org/officeDocument/2006/relationships/image" Target="/ppt/media/image2.png" Id="rId3" /><Relationship Type="http://schemas.openxmlformats.org/officeDocument/2006/relationships/image" Target="/ppt/media/image3.png" Id="rId4" /><Relationship Type="http://schemas.openxmlformats.org/officeDocument/2006/relationships/image" Target="/ppt/media/image4.png" Id="rId5" /><Relationship Type="http://schemas.openxmlformats.org/officeDocument/2006/relationships/image" Target="/ppt/media/image5.svg" Id="rId6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7.jpeg" Id="rId2" /><Relationship Type="http://schemas.openxmlformats.org/officeDocument/2006/relationships/image" Target="/ppt/media/image2.png" Id="rId3" /><Relationship Type="http://schemas.openxmlformats.org/officeDocument/2006/relationships/image" Target="/ppt/media/image3.png" Id="rId4" /><Relationship Type="http://schemas.openxmlformats.org/officeDocument/2006/relationships/image" Target="/ppt/media/image4.png" Id="rId5" /><Relationship Type="http://schemas.openxmlformats.org/officeDocument/2006/relationships/image" Target="/ppt/media/image5.svg" Id="rId6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7.jpeg" Id="rId2" /><Relationship Type="http://schemas.openxmlformats.org/officeDocument/2006/relationships/image" Target="/ppt/media/image2.png" Id="rId3" /><Relationship Type="http://schemas.openxmlformats.org/officeDocument/2006/relationships/image" Target="/ppt/media/image3.png" Id="rId4" /><Relationship Type="http://schemas.openxmlformats.org/officeDocument/2006/relationships/image" Target="/ppt/media/image4.png" Id="rId5" /><Relationship Type="http://schemas.openxmlformats.org/officeDocument/2006/relationships/image" Target="/ppt/media/image5.svg" Id="rId6" /><Relationship Type="http://schemas.openxmlformats.org/officeDocument/2006/relationships/image" Target="/ppt/media/image8.png" Id="rId7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7.jpeg" Id="rId2" /><Relationship Type="http://schemas.openxmlformats.org/officeDocument/2006/relationships/image" Target="/ppt/media/image2.png" Id="rId3" /><Relationship Type="http://schemas.openxmlformats.org/officeDocument/2006/relationships/image" Target="/ppt/media/image3.png" Id="rId4" /><Relationship Type="http://schemas.openxmlformats.org/officeDocument/2006/relationships/image" Target="/ppt/media/image9.svg" Id="rId5" /><Relationship Type="http://schemas.openxmlformats.org/officeDocument/2006/relationships/image" Target="/ppt/media/image4.png" Id="rId6" /><Relationship Type="http://schemas.openxmlformats.org/officeDocument/2006/relationships/image" Target="/ppt/media/image5.svg" Id="rId7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5.svg" Id="rId10" /><Relationship Type="http://schemas.openxmlformats.org/officeDocument/2006/relationships/image" Target="/ppt/media/image16.png" Id="rId11" /><Relationship Type="http://schemas.openxmlformats.org/officeDocument/2006/relationships/image" Target="/ppt/media/image17.svg" Id="rId12" /><Relationship Type="http://schemas.openxmlformats.org/officeDocument/2006/relationships/image" Target="/ppt/media/image4.png" Id="rId13" /><Relationship Type="http://schemas.openxmlformats.org/officeDocument/2006/relationships/image" Target="/ppt/media/image5.svg" Id="rId14" /><Relationship Type="http://schemas.openxmlformats.org/officeDocument/2006/relationships/image" Target="/ppt/media/image7.jpeg" Id="rId2" /><Relationship Type="http://schemas.openxmlformats.org/officeDocument/2006/relationships/image" Target="/ppt/media/image2.png" Id="rId3" /><Relationship Type="http://schemas.openxmlformats.org/officeDocument/2006/relationships/image" Target="/ppt/media/image3.png" Id="rId4" /><Relationship Type="http://schemas.openxmlformats.org/officeDocument/2006/relationships/image" Target="/ppt/media/image10.png" Id="rId5" /><Relationship Type="http://schemas.openxmlformats.org/officeDocument/2006/relationships/image" Target="/ppt/media/image11.svg" Id="rId6" /><Relationship Type="http://schemas.openxmlformats.org/officeDocument/2006/relationships/image" Target="/ppt/media/image12.png" Id="rId7" /><Relationship Type="http://schemas.openxmlformats.org/officeDocument/2006/relationships/image" Target="/ppt/media/image13.svg" Id="rId8" /><Relationship Type="http://schemas.openxmlformats.org/officeDocument/2006/relationships/image" Target="/ppt/media/image14.png" Id="rId9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1.jpeg" Id="rId2" /><Relationship Type="http://schemas.openxmlformats.org/officeDocument/2006/relationships/image" Target="/ppt/media/image2.png" Id="rId3" /><Relationship Type="http://schemas.openxmlformats.org/officeDocument/2006/relationships/image" Target="/ppt/media/image3.png" Id="rId4" /><Relationship Type="http://schemas.openxmlformats.org/officeDocument/2006/relationships/image" Target="/ppt/media/image4.png" Id="rId5" /><Relationship Type="http://schemas.openxmlformats.org/officeDocument/2006/relationships/image" Target="/ppt/media/image5.svg" Id="rId6" /><Relationship Type="http://schemas.openxmlformats.org/officeDocument/2006/relationships/image" Target="/ppt/media/image18.png" Id="rId7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24.svg" Id="rId10" /><Relationship Type="http://schemas.openxmlformats.org/officeDocument/2006/relationships/image" Target="/ppt/media/image4.png" Id="rId11" /><Relationship Type="http://schemas.openxmlformats.org/officeDocument/2006/relationships/image" Target="/ppt/media/image5.svg" Id="rId12" /><Relationship Type="http://schemas.openxmlformats.org/officeDocument/2006/relationships/image" Target="/ppt/media/image7.jpeg" Id="rId2" /><Relationship Type="http://schemas.openxmlformats.org/officeDocument/2006/relationships/image" Target="/ppt/media/image2.png" Id="rId3" /><Relationship Type="http://schemas.openxmlformats.org/officeDocument/2006/relationships/image" Target="/ppt/media/image3.png" Id="rId4" /><Relationship Type="http://schemas.openxmlformats.org/officeDocument/2006/relationships/image" Target="/ppt/media/image19.png" Id="rId5" /><Relationship Type="http://schemas.openxmlformats.org/officeDocument/2006/relationships/image" Target="/ppt/media/image20.svg" Id="rId6" /><Relationship Type="http://schemas.openxmlformats.org/officeDocument/2006/relationships/image" Target="/ppt/media/image21.png" Id="rId7" /><Relationship Type="http://schemas.openxmlformats.org/officeDocument/2006/relationships/image" Target="/ppt/media/image22.svg" Id="rId8" /><Relationship Type="http://schemas.openxmlformats.org/officeDocument/2006/relationships/image" Target="/ppt/media/image23.png" Id="rId9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Id1" /><Relationship Type="http://schemas.openxmlformats.org/officeDocument/2006/relationships/image" Target="/ppt/media/image7.jpeg" Id="rId2" /><Relationship Type="http://schemas.openxmlformats.org/officeDocument/2006/relationships/image" Target="/ppt/media/image2.png" Id="rId3" /><Relationship Type="http://schemas.openxmlformats.org/officeDocument/2006/relationships/image" Target="/ppt/media/image3.png" Id="rId4" /><Relationship Type="http://schemas.openxmlformats.org/officeDocument/2006/relationships/image" Target="/ppt/media/image4.png" Id="rId5" /><Relationship Type="http://schemas.openxmlformats.org/officeDocument/2006/relationships/image" Target="/ppt/media/image5.svg" Id="rId6" /><Relationship Type="http://schemas.openxmlformats.org/officeDocument/2006/relationships/image" Target="/ppt/media/image25.png" Id="rId7" /><Relationship Type="http://schemas.openxmlformats.org/officeDocument/2006/relationships/image" Target="/ppt/media/image26.png" Id="rId8" 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153947" y="4812052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780264" y="-3313817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523882" y="-1160786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957499" y="2573107"/>
            <a:ext cx="7301801" cy="5476350"/>
          </a:xfrm>
          <a:custGeom>
            <a:avLst/>
            <a:gdLst/>
            <a:ahLst/>
            <a:cxnLst/>
            <a:rect r="r" b="b" t="t" l="l"/>
            <a:pathLst>
              <a:path h="5476350" w="7301801">
                <a:moveTo>
                  <a:pt x="0" y="0"/>
                </a:moveTo>
                <a:lnTo>
                  <a:pt x="7301801" y="0"/>
                </a:lnTo>
                <a:lnTo>
                  <a:pt x="7301801" y="5476350"/>
                </a:lnTo>
                <a:lnTo>
                  <a:pt x="0" y="54763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465789" y="3347946"/>
            <a:ext cx="7557700" cy="2770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37"/>
              </a:lnSpc>
            </a:pPr>
            <a:r>
              <a:rPr lang="en-US" b="true" sz="938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Phishing Awareness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9414" y="6354899"/>
            <a:ext cx="8410450" cy="581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84"/>
              </a:lnSpc>
            </a:pPr>
            <a:r>
              <a:rPr lang="en-US" sz="3630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Protect Yourself from Phishing Attacks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9414" y="8326821"/>
            <a:ext cx="2052161" cy="730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b="true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Presented by: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Mohsina Rubaab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153947" y="4812052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640555" y="-3436116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29218" y="2022506"/>
            <a:ext cx="10229565" cy="9277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764"/>
              </a:lnSpc>
            </a:pPr>
            <a:r>
              <a:rPr lang="en-US" b="true" sz="1006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Summary</a:t>
            </a:r>
          </a:p>
          <a:p>
            <a:pPr algn="ctr" marL="0" indent="0" lvl="0">
              <a:lnSpc>
                <a:spcPts val="10764"/>
              </a:lnSpc>
            </a:pPr>
          </a:p>
          <a:p>
            <a:pPr algn="l" marL="574596" indent="-287298" lvl="1">
              <a:lnSpc>
                <a:spcPts val="2847"/>
              </a:lnSpc>
              <a:buFont typeface="Arial"/>
              <a:buChar char="•"/>
            </a:pPr>
            <a:r>
              <a:rPr lang="en-US" sz="2661" strike="noStrike" u="none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Phishing is dangerous but avoidable.</a:t>
            </a:r>
          </a:p>
          <a:p>
            <a:pPr algn="l" marL="574596" indent="-287298" lvl="1">
              <a:lnSpc>
                <a:spcPts val="2847"/>
              </a:lnSpc>
              <a:buFont typeface="Arial"/>
              <a:buChar char="•"/>
            </a:pPr>
            <a:r>
              <a:rPr lang="en-US" sz="2661" strike="noStrike" u="none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Always be cautious with emails, links, and requests for sensitive information.</a:t>
            </a:r>
          </a:p>
          <a:p>
            <a:pPr algn="l" marL="574596" indent="-287298" lvl="1">
              <a:lnSpc>
                <a:spcPts val="2847"/>
              </a:lnSpc>
              <a:buFont typeface="Arial"/>
              <a:buChar char="•"/>
            </a:pPr>
            <a:r>
              <a:rPr lang="en-US" sz="2661" strike="noStrike" u="none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Use verification, MFA, and reporting to stay safe.</a:t>
            </a:r>
          </a:p>
          <a:p>
            <a:pPr algn="l" marL="574596" indent="-287298" lvl="1">
              <a:lnSpc>
                <a:spcPts val="2847"/>
              </a:lnSpc>
              <a:buFont typeface="Arial"/>
              <a:buChar char="•"/>
            </a:pPr>
            <a:r>
              <a:rPr lang="en-US" sz="2661" strike="noStrike" u="none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Remember: If it seems suspicious, don’t click it!</a:t>
            </a:r>
          </a:p>
          <a:p>
            <a:pPr algn="ctr" marL="0" indent="0" lvl="0">
              <a:lnSpc>
                <a:spcPts val="3596"/>
              </a:lnSpc>
            </a:pPr>
          </a:p>
          <a:p>
            <a:pPr algn="ctr" marL="0" indent="0" lvl="0">
              <a:lnSpc>
                <a:spcPts val="10764"/>
              </a:lnSpc>
            </a:pPr>
          </a:p>
          <a:p>
            <a:pPr algn="ctr" marL="0" indent="0" lvl="0">
              <a:lnSpc>
                <a:spcPts val="10764"/>
              </a:lnSpc>
            </a:pPr>
          </a:p>
          <a:p>
            <a:pPr algn="ctr" marL="0" indent="0" lvl="0">
              <a:lnSpc>
                <a:spcPts val="10764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-1448181" y="8403861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2" y="0"/>
                </a:lnTo>
                <a:lnTo>
                  <a:pt x="2896362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23882" y="-1160786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-3928774" y="4614303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4" y="0"/>
                </a:lnTo>
                <a:lnTo>
                  <a:pt x="8289534" y="9287994"/>
                </a:lnTo>
                <a:lnTo>
                  <a:pt x="0" y="9287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76648" y="-3116067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884329" y="3119600"/>
            <a:ext cx="7192319" cy="20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24"/>
              </a:lnSpc>
            </a:pPr>
            <a:r>
              <a:rPr lang="en-US" b="true" sz="6845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RESOURCES &amp; REPORTING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558066" y="5828882"/>
            <a:ext cx="7844845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39748" indent="-269874" lvl="1">
              <a:lnSpc>
                <a:spcPts val="2674"/>
              </a:lnSpc>
              <a:buFont typeface="Arial"/>
              <a:buChar char="•"/>
            </a:pPr>
            <a:r>
              <a:rPr lang="en-US" b="true" sz="24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ANTI-PHISHING TOOL LINKS: PHISHTANK, APWG</a:t>
            </a:r>
          </a:p>
          <a:p>
            <a:pPr algn="ctr">
              <a:lnSpc>
                <a:spcPts val="2674"/>
              </a:lnSpc>
            </a:pPr>
          </a:p>
          <a:p>
            <a:pPr algn="ctr" marL="539748" indent="-269874" lvl="1">
              <a:lnSpc>
                <a:spcPts val="2674"/>
              </a:lnSpc>
              <a:buFont typeface="Arial"/>
              <a:buChar char="•"/>
            </a:pPr>
            <a:r>
              <a:rPr lang="en-US" b="true" sz="24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Tips &amp; Guides: Company Security Policies, Cybersecurity Awareness Material</a:t>
            </a:r>
          </a:p>
          <a:p>
            <a:pPr algn="ctr" marL="0" indent="0" lvl="0">
              <a:lnSpc>
                <a:spcPts val="2674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1448181" y="-1104614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2" y="0"/>
                </a:lnTo>
                <a:lnTo>
                  <a:pt x="2896362" y="2896361"/>
                </a:lnTo>
                <a:lnTo>
                  <a:pt x="0" y="2896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523882" y="8403861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640555" y="-3436116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14153947" y="4812052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076648" y="-3116067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517432" y="4311851"/>
            <a:ext cx="7917147" cy="1207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62"/>
              </a:lnSpc>
            </a:pPr>
            <a:r>
              <a:rPr lang="en-US" b="true" sz="7535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-3928774" y="4614303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4" y="0"/>
                </a:lnTo>
                <a:lnTo>
                  <a:pt x="8289534" y="9287994"/>
                </a:lnTo>
                <a:lnTo>
                  <a:pt x="0" y="9287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889001" y="-3116067"/>
            <a:ext cx="10827003" cy="9243553"/>
          </a:xfrm>
          <a:custGeom>
            <a:avLst/>
            <a:gdLst/>
            <a:ahLst/>
            <a:cxnLst/>
            <a:rect r="r" b="b" t="t" l="l"/>
            <a:pathLst>
              <a:path h="9243553" w="10827003">
                <a:moveTo>
                  <a:pt x="0" y="0"/>
                </a:moveTo>
                <a:lnTo>
                  <a:pt x="10827003" y="0"/>
                </a:lnTo>
                <a:lnTo>
                  <a:pt x="10827003" y="9243553"/>
                </a:lnTo>
                <a:lnTo>
                  <a:pt x="0" y="92435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42483" y="3232290"/>
            <a:ext cx="6203034" cy="645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79"/>
              </a:lnSpc>
            </a:pPr>
            <a:r>
              <a:rPr lang="en-US" b="true" sz="3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What is Phishing?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506038" y="4178437"/>
            <a:ext cx="9863339" cy="672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166" indent="-215583" lvl="1">
              <a:lnSpc>
                <a:spcPts val="2795"/>
              </a:lnSpc>
              <a:buFont typeface="Arial"/>
              <a:buChar char="•"/>
            </a:pPr>
            <a:r>
              <a:rPr lang="en-US" sz="1997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Definition: Phishing is a type of cyber attack where attackers trick you into revealing sensitive information like passwords, credit card numbers, or personal details</a:t>
            </a: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l" marL="431166" indent="-215583" lvl="1">
              <a:lnSpc>
                <a:spcPts val="2795"/>
              </a:lnSpc>
              <a:spcBef>
                <a:spcPct val="0"/>
              </a:spcBef>
              <a:buFont typeface="Arial"/>
              <a:buChar char="•"/>
            </a:pPr>
            <a:r>
              <a:rPr lang="en-US" sz="1997" strike="noStrike" u="none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Importance: Phishing is one of the most common ways attackers breach accounts and steal data.</a:t>
            </a:r>
          </a:p>
          <a:p>
            <a:pPr algn="l">
              <a:lnSpc>
                <a:spcPts val="2795"/>
              </a:lnSpc>
              <a:spcBef>
                <a:spcPct val="0"/>
              </a:spcBef>
            </a:pPr>
          </a:p>
          <a:p>
            <a:pPr algn="l" marL="431166" indent="-215583" lvl="1">
              <a:lnSpc>
                <a:spcPts val="2795"/>
              </a:lnSpc>
              <a:spcBef>
                <a:spcPct val="0"/>
              </a:spcBef>
              <a:buFont typeface="Arial"/>
              <a:buChar char="•"/>
            </a:pPr>
            <a:r>
              <a:rPr lang="en-US" sz="1997" strike="noStrike" u="none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Objective: Learn to identify, avoid, and report phishing attempts.</a:t>
            </a: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  <a:p>
            <a:pPr algn="ctr" marL="0" indent="0" lvl="0">
              <a:lnSpc>
                <a:spcPts val="2795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1448181" y="-1104614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2" y="0"/>
                </a:lnTo>
                <a:lnTo>
                  <a:pt x="2896362" y="2896361"/>
                </a:lnTo>
                <a:lnTo>
                  <a:pt x="0" y="2896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523882" y="8403861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-3928774" y="4614303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4" y="0"/>
                </a:lnTo>
                <a:lnTo>
                  <a:pt x="8289534" y="9287994"/>
                </a:lnTo>
                <a:lnTo>
                  <a:pt x="0" y="9287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76648" y="-3116067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42483" y="1878756"/>
            <a:ext cx="7034165" cy="64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86"/>
              </a:lnSpc>
            </a:pPr>
            <a:r>
              <a:rPr lang="en-US" b="true" sz="4006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Types of Phishing Attacks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42912" y="4452256"/>
            <a:ext cx="5324017" cy="65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Fake emails that look legitimate, designed to steal personal info or login credentials.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42912" y="3925530"/>
            <a:ext cx="2222500" cy="377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Email Phishing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42255" y="4428218"/>
            <a:ext cx="5324017" cy="65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Targeted attacks on specific individuals using personalized information to appear credible.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842255" y="3922030"/>
            <a:ext cx="4567272" cy="377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Spear Phishing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42912" y="6990662"/>
            <a:ext cx="5324017" cy="65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Phishing via SMS messages that trick users into clicking links or sharing sensitive info.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42912" y="6463936"/>
            <a:ext cx="4981055" cy="377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Smishing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842255" y="6990662"/>
            <a:ext cx="5324017" cy="65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Phishing over the phone where attackers impersonate trusted authorities to extract data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842255" y="6463936"/>
            <a:ext cx="4567272" cy="377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Vishing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-1448181" y="-1104614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2" y="0"/>
                </a:lnTo>
                <a:lnTo>
                  <a:pt x="2896362" y="2896361"/>
                </a:lnTo>
                <a:lnTo>
                  <a:pt x="0" y="2896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6523882" y="8403861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153947" y="4812052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780264" y="-3313817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448181" y="8403861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2" y="0"/>
                </a:lnTo>
                <a:lnTo>
                  <a:pt x="2896362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523882" y="-1160786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947127" y="2924093"/>
            <a:ext cx="6202762" cy="5636760"/>
          </a:xfrm>
          <a:custGeom>
            <a:avLst/>
            <a:gdLst/>
            <a:ahLst/>
            <a:cxnLst/>
            <a:rect r="r" b="b" t="t" l="l"/>
            <a:pathLst>
              <a:path h="5636760" w="6202762">
                <a:moveTo>
                  <a:pt x="0" y="0"/>
                </a:moveTo>
                <a:lnTo>
                  <a:pt x="6202761" y="0"/>
                </a:lnTo>
                <a:lnTo>
                  <a:pt x="6202761" y="5636760"/>
                </a:lnTo>
                <a:lnTo>
                  <a:pt x="0" y="56367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738550" y="3125734"/>
            <a:ext cx="4892720" cy="1195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79"/>
              </a:lnSpc>
            </a:pPr>
            <a:r>
              <a:rPr lang="en-US" b="true" sz="3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How to Recognize Phishing Emails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818807" y="4820533"/>
            <a:ext cx="7778890" cy="4102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2778" indent="-251389" lvl="1">
              <a:lnSpc>
                <a:spcPts val="3260"/>
              </a:lnSpc>
              <a:buFont typeface="Arial"/>
              <a:buChar char="•"/>
            </a:pPr>
            <a:r>
              <a:rPr lang="en-US" sz="2328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Look for suspicious sender addresses (e.g., info@amaz0n.com instead of info@amazon.com).</a:t>
            </a:r>
          </a:p>
          <a:p>
            <a:pPr algn="l" marL="502778" indent="-251389" lvl="1">
              <a:lnSpc>
                <a:spcPts val="3260"/>
              </a:lnSpc>
              <a:buFont typeface="Arial"/>
              <a:buChar char="•"/>
            </a:pPr>
            <a:r>
              <a:rPr lang="en-US" sz="2328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Generic greetings like “Dear Customer” instead of your name.</a:t>
            </a:r>
          </a:p>
          <a:p>
            <a:pPr algn="l" marL="502778" indent="-251389" lvl="1">
              <a:lnSpc>
                <a:spcPts val="3260"/>
              </a:lnSpc>
              <a:buFont typeface="Arial"/>
              <a:buChar char="•"/>
            </a:pPr>
            <a:r>
              <a:rPr lang="en-US" sz="2328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Urgency or threats (e.g., “Your account will be closed if you don’t act now!”).</a:t>
            </a:r>
          </a:p>
          <a:p>
            <a:pPr algn="l" marL="502778" indent="-251389" lvl="1">
              <a:lnSpc>
                <a:spcPts val="3260"/>
              </a:lnSpc>
              <a:buFont typeface="Arial"/>
              <a:buChar char="•"/>
            </a:pPr>
            <a:r>
              <a:rPr lang="en-US" sz="2328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Suspicious links or attachments – hover over links to verify the URL.</a:t>
            </a:r>
          </a:p>
          <a:p>
            <a:pPr algn="l" marL="502778" indent="-251389" lvl="1">
              <a:lnSpc>
                <a:spcPts val="3260"/>
              </a:lnSpc>
              <a:buFont typeface="Arial"/>
              <a:buChar char="•"/>
            </a:pPr>
            <a:r>
              <a:rPr lang="en-US" sz="2328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Poor grammar or spelling mistakes.</a:t>
            </a:r>
          </a:p>
          <a:p>
            <a:pPr algn="l" marL="0" indent="0" lvl="0">
              <a:lnSpc>
                <a:spcPts val="32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-3928774" y="4614303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4" y="0"/>
                </a:lnTo>
                <a:lnTo>
                  <a:pt x="8289534" y="9287994"/>
                </a:lnTo>
                <a:lnTo>
                  <a:pt x="0" y="9287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76648" y="-3116067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529471" y="1931434"/>
            <a:ext cx="5531178" cy="6424133"/>
          </a:xfrm>
          <a:custGeom>
            <a:avLst/>
            <a:gdLst/>
            <a:ahLst/>
            <a:cxnLst/>
            <a:rect r="r" b="b" t="t" l="l"/>
            <a:pathLst>
              <a:path h="6424133" w="5531178">
                <a:moveTo>
                  <a:pt x="0" y="0"/>
                </a:moveTo>
                <a:lnTo>
                  <a:pt x="5531178" y="0"/>
                </a:lnTo>
                <a:lnTo>
                  <a:pt x="5531178" y="6424132"/>
                </a:lnTo>
                <a:lnTo>
                  <a:pt x="0" y="6424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4538980"/>
            <a:ext cx="4378673" cy="1195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79"/>
              </a:lnSpc>
            </a:pPr>
            <a:r>
              <a:rPr lang="en-US" b="true" sz="3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Recognizing Fake Websites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840588" y="2050051"/>
            <a:ext cx="4418712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Check the website address carefully, as phishing sites often mimic legitimate sites with slight variations or misspellings.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89598" y="2050051"/>
            <a:ext cx="1926675" cy="730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 Inspect the URL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840588" y="4339907"/>
            <a:ext cx="4418712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Look for HTTPS and the padlock icon, but remember that a secure connection alone doesn’t guarantee the site is safe.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89598" y="4420869"/>
            <a:ext cx="1926675" cy="730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Verify Security Indicators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645223" y="6629764"/>
            <a:ext cx="4614077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Examine logos, design, and overall quality—any inconsistencies or unusual requests for personal/financial information are red flags.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389598" y="6789420"/>
            <a:ext cx="1926675" cy="730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Assess Website Authenticity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1448181" y="-1104614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2" y="0"/>
                </a:lnTo>
                <a:lnTo>
                  <a:pt x="2896362" y="2896361"/>
                </a:lnTo>
                <a:lnTo>
                  <a:pt x="0" y="28963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523882" y="8403861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153947" y="4812052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780264" y="-3313817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44358" y="5125610"/>
            <a:ext cx="2711961" cy="1671554"/>
          </a:xfrm>
          <a:custGeom>
            <a:avLst/>
            <a:gdLst/>
            <a:ahLst/>
            <a:cxnLst/>
            <a:rect r="r" b="b" t="t" l="l"/>
            <a:pathLst>
              <a:path h="1671554" w="2711961">
                <a:moveTo>
                  <a:pt x="0" y="0"/>
                </a:moveTo>
                <a:lnTo>
                  <a:pt x="2711962" y="0"/>
                </a:lnTo>
                <a:lnTo>
                  <a:pt x="2711962" y="1671555"/>
                </a:lnTo>
                <a:lnTo>
                  <a:pt x="0" y="16715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62585" y="4774570"/>
            <a:ext cx="1546747" cy="2090198"/>
          </a:xfrm>
          <a:custGeom>
            <a:avLst/>
            <a:gdLst/>
            <a:ahLst/>
            <a:cxnLst/>
            <a:rect r="r" b="b" t="t" l="l"/>
            <a:pathLst>
              <a:path h="2090198" w="1546747">
                <a:moveTo>
                  <a:pt x="0" y="0"/>
                </a:moveTo>
                <a:lnTo>
                  <a:pt x="1546746" y="0"/>
                </a:lnTo>
                <a:lnTo>
                  <a:pt x="1546746" y="2090198"/>
                </a:lnTo>
                <a:lnTo>
                  <a:pt x="0" y="209019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531883" y="5125610"/>
            <a:ext cx="2493532" cy="1759073"/>
          </a:xfrm>
          <a:custGeom>
            <a:avLst/>
            <a:gdLst/>
            <a:ahLst/>
            <a:cxnLst/>
            <a:rect r="r" b="b" t="t" l="l"/>
            <a:pathLst>
              <a:path h="1759073" w="2493532">
                <a:moveTo>
                  <a:pt x="0" y="0"/>
                </a:moveTo>
                <a:lnTo>
                  <a:pt x="2493532" y="0"/>
                </a:lnTo>
                <a:lnTo>
                  <a:pt x="2493532" y="1759074"/>
                </a:lnTo>
                <a:lnTo>
                  <a:pt x="0" y="175907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859092" y="4915783"/>
            <a:ext cx="1817993" cy="2057400"/>
          </a:xfrm>
          <a:custGeom>
            <a:avLst/>
            <a:gdLst/>
            <a:ahLst/>
            <a:cxnLst/>
            <a:rect r="r" b="b" t="t" l="l"/>
            <a:pathLst>
              <a:path h="2057400" w="1817993">
                <a:moveTo>
                  <a:pt x="0" y="0"/>
                </a:moveTo>
                <a:lnTo>
                  <a:pt x="1817994" y="0"/>
                </a:lnTo>
                <a:lnTo>
                  <a:pt x="1817994" y="2057400"/>
                </a:lnTo>
                <a:lnTo>
                  <a:pt x="0" y="205740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865498" y="3098061"/>
            <a:ext cx="8557005" cy="645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79"/>
              </a:lnSpc>
            </a:pPr>
            <a:r>
              <a:rPr lang="en-US" b="true" sz="3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Best Practices to Avoid Phishing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62585" y="7262402"/>
            <a:ext cx="3211621" cy="1123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87"/>
              </a:lnSpc>
              <a:spcBef>
                <a:spcPct val="0"/>
              </a:spcBef>
            </a:pPr>
            <a:r>
              <a:rPr lang="en-US" b="true" sz="2062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Never click on suspicious links or download unknown attachments.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59092" y="7271927"/>
            <a:ext cx="2893602" cy="1082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Use multi-factor authentication (MFA) whenever possible.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44358" y="7262402"/>
            <a:ext cx="2975003" cy="1098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16"/>
              </a:lnSpc>
              <a:spcBef>
                <a:spcPct val="0"/>
              </a:spcBef>
            </a:pPr>
            <a:r>
              <a:rPr lang="en-US" b="true" sz="2011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Verify requests for sensitive information via trusted channels.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531883" y="7271927"/>
            <a:ext cx="2493532" cy="1082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Keep software and antivirus programs up to date.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-1448181" y="8403861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2" y="0"/>
                </a:lnTo>
                <a:lnTo>
                  <a:pt x="2896362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6523882" y="-1160786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-3928774" y="4614303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4" y="0"/>
                </a:lnTo>
                <a:lnTo>
                  <a:pt x="8289534" y="9287994"/>
                </a:lnTo>
                <a:lnTo>
                  <a:pt x="0" y="9287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76648" y="-3116067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448181" y="-1104614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2" y="0"/>
                </a:lnTo>
                <a:lnTo>
                  <a:pt x="2896362" y="2896361"/>
                </a:lnTo>
                <a:lnTo>
                  <a:pt x="0" y="2896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523882" y="8403861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004693" y="2627873"/>
            <a:ext cx="8699808" cy="4971319"/>
          </a:xfrm>
          <a:custGeom>
            <a:avLst/>
            <a:gdLst/>
            <a:ahLst/>
            <a:cxnLst/>
            <a:rect r="r" b="b" t="t" l="l"/>
            <a:pathLst>
              <a:path h="4971319" w="8699808">
                <a:moveTo>
                  <a:pt x="0" y="0"/>
                </a:moveTo>
                <a:lnTo>
                  <a:pt x="8699808" y="0"/>
                </a:lnTo>
                <a:lnTo>
                  <a:pt x="8699808" y="4971319"/>
                </a:lnTo>
                <a:lnTo>
                  <a:pt x="0" y="49713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74109" y="2826525"/>
            <a:ext cx="6969061" cy="645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79"/>
              </a:lnSpc>
            </a:pPr>
            <a:r>
              <a:rPr lang="en-US" b="true" sz="3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Social Engineering Tactics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6638" y="3830467"/>
            <a:ext cx="7178867" cy="32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46827" indent="-223414" lvl="1">
              <a:lnSpc>
                <a:spcPts val="2897"/>
              </a:lnSpc>
              <a:buFont typeface="Arial"/>
              <a:buChar char="•"/>
            </a:pPr>
            <a:r>
              <a:rPr lang="en-US" sz="206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Attackers exploit human psychology, not technical vulnerabilities.</a:t>
            </a:r>
          </a:p>
          <a:p>
            <a:pPr algn="just" marL="446827" indent="-223414" lvl="1">
              <a:lnSpc>
                <a:spcPts val="2897"/>
              </a:lnSpc>
              <a:buFont typeface="Arial"/>
              <a:buChar char="•"/>
            </a:pPr>
            <a:r>
              <a:rPr lang="en-US" sz="206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Common tactics include:</a:t>
            </a:r>
          </a:p>
          <a:p>
            <a:pPr algn="just" marL="446827" indent="-223414" lvl="1">
              <a:lnSpc>
                <a:spcPts val="2897"/>
              </a:lnSpc>
              <a:buFont typeface="Arial"/>
              <a:buChar char="•"/>
            </a:pPr>
            <a:r>
              <a:rPr lang="en-US" sz="206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Fear and urgency (“Immediate action required!”)</a:t>
            </a:r>
          </a:p>
          <a:p>
            <a:pPr algn="just" marL="446827" indent="-223414" lvl="1">
              <a:lnSpc>
                <a:spcPts val="2897"/>
              </a:lnSpc>
              <a:buFont typeface="Arial"/>
              <a:buChar char="•"/>
            </a:pPr>
            <a:r>
              <a:rPr lang="en-US" sz="206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Curiosity (“Click to see who sent you a gift!”)</a:t>
            </a:r>
          </a:p>
          <a:p>
            <a:pPr algn="just" marL="446827" indent="-223414" lvl="1">
              <a:lnSpc>
                <a:spcPts val="2897"/>
              </a:lnSpc>
              <a:buFont typeface="Arial"/>
              <a:buChar char="•"/>
            </a:pPr>
            <a:r>
              <a:rPr lang="en-US" sz="206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Authority impersonation (pretending to be your boss or IT support)</a:t>
            </a:r>
          </a:p>
          <a:p>
            <a:pPr algn="just" marL="446827" indent="-223414" lvl="1">
              <a:lnSpc>
                <a:spcPts val="2897"/>
              </a:lnSpc>
              <a:buFont typeface="Arial"/>
              <a:buChar char="•"/>
            </a:pPr>
            <a:r>
              <a:rPr lang="en-US" sz="206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Reciprocity (offering rewards or incentives)</a:t>
            </a:r>
          </a:p>
          <a:p>
            <a:pPr algn="just" marL="0" indent="0" lvl="0">
              <a:lnSpc>
                <a:spcPts val="289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153947" y="4812052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780264" y="-3313817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659105" y="3051491"/>
            <a:ext cx="457676" cy="1006888"/>
          </a:xfrm>
          <a:custGeom>
            <a:avLst/>
            <a:gdLst/>
            <a:ahLst/>
            <a:cxnLst/>
            <a:rect r="r" b="b" t="t" l="l"/>
            <a:pathLst>
              <a:path h="1006888" w="457676">
                <a:moveTo>
                  <a:pt x="0" y="0"/>
                </a:moveTo>
                <a:lnTo>
                  <a:pt x="457676" y="0"/>
                </a:lnTo>
                <a:lnTo>
                  <a:pt x="457676" y="1006888"/>
                </a:lnTo>
                <a:lnTo>
                  <a:pt x="0" y="10068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743747" y="3028632"/>
            <a:ext cx="686514" cy="1006888"/>
          </a:xfrm>
          <a:custGeom>
            <a:avLst/>
            <a:gdLst/>
            <a:ahLst/>
            <a:cxnLst/>
            <a:rect r="r" b="b" t="t" l="l"/>
            <a:pathLst>
              <a:path h="1006888" w="686514">
                <a:moveTo>
                  <a:pt x="0" y="0"/>
                </a:moveTo>
                <a:lnTo>
                  <a:pt x="686514" y="0"/>
                </a:lnTo>
                <a:lnTo>
                  <a:pt x="686514" y="1006887"/>
                </a:lnTo>
                <a:lnTo>
                  <a:pt x="0" y="10068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659105" y="5924170"/>
            <a:ext cx="578546" cy="1019873"/>
          </a:xfrm>
          <a:custGeom>
            <a:avLst/>
            <a:gdLst/>
            <a:ahLst/>
            <a:cxnLst/>
            <a:rect r="r" b="b" t="t" l="l"/>
            <a:pathLst>
              <a:path h="1019873" w="578546">
                <a:moveTo>
                  <a:pt x="0" y="0"/>
                </a:moveTo>
                <a:lnTo>
                  <a:pt x="578546" y="0"/>
                </a:lnTo>
                <a:lnTo>
                  <a:pt x="578546" y="1019873"/>
                </a:lnTo>
                <a:lnTo>
                  <a:pt x="0" y="101987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63483" y="4538980"/>
            <a:ext cx="3951377" cy="1195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79"/>
              </a:lnSpc>
            </a:pPr>
            <a:r>
              <a:rPr lang="en-US" b="true" sz="3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Real-World Examples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47611" y="3681189"/>
            <a:ext cx="3526783" cy="1054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720"/>
              </a:lnSpc>
              <a:spcBef>
                <a:spcPct val="0"/>
              </a:spcBef>
            </a:pPr>
            <a:r>
              <a:rPr lang="en-US" sz="1943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Email from “IT Support” asking to reset your password – link leads to fake login page.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638641" y="3681189"/>
            <a:ext cx="3765614" cy="739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24"/>
              </a:lnSpc>
              <a:spcBef>
                <a:spcPct val="0"/>
              </a:spcBef>
            </a:pPr>
            <a:r>
              <a:rPr lang="en-US" sz="2017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SMS claiming you won a prize – asks for personal info.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447611" y="6599238"/>
            <a:ext cx="3526783" cy="65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Phishing email with an invoice attachment – malware download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-1448181" y="8403861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2" y="0"/>
                </a:lnTo>
                <a:lnTo>
                  <a:pt x="2896362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523882" y="-1160786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-3928774" y="4614303"/>
            <a:ext cx="8289535" cy="9287994"/>
          </a:xfrm>
          <a:custGeom>
            <a:avLst/>
            <a:gdLst/>
            <a:ahLst/>
            <a:cxnLst/>
            <a:rect r="r" b="b" t="t" l="l"/>
            <a:pathLst>
              <a:path h="9287994" w="8289535">
                <a:moveTo>
                  <a:pt x="0" y="0"/>
                </a:moveTo>
                <a:lnTo>
                  <a:pt x="8289534" y="0"/>
                </a:lnTo>
                <a:lnTo>
                  <a:pt x="8289534" y="9287994"/>
                </a:lnTo>
                <a:lnTo>
                  <a:pt x="0" y="9287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76648" y="-3116067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448181" y="-1104614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2" y="0"/>
                </a:lnTo>
                <a:lnTo>
                  <a:pt x="2896362" y="2896361"/>
                </a:lnTo>
                <a:lnTo>
                  <a:pt x="0" y="2896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523882" y="8403861"/>
            <a:ext cx="2896362" cy="2896362"/>
          </a:xfrm>
          <a:custGeom>
            <a:avLst/>
            <a:gdLst/>
            <a:ahLst/>
            <a:cxnLst/>
            <a:rect r="r" b="b" t="t" l="l"/>
            <a:pathLst>
              <a:path h="2896362" w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0273558" y="2491312"/>
            <a:ext cx="7137454" cy="7137454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179102" y="2491312"/>
            <a:ext cx="6690928" cy="7137454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6425497" y="1763172"/>
            <a:ext cx="5437006" cy="645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79"/>
              </a:lnSpc>
            </a:pPr>
            <a:r>
              <a:rPr lang="en-US" b="true" sz="3999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Interactive Quiz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DAGwnJ7CkIA</dc:identifier>
  <dcterms:modified xsi:type="dcterms:W3CDTF">2011-08-01T06:04:30Z</dcterms:modified>
  <cp:revision>1</cp:revision>
  <dc:title>Phishing Awareness</dc:title>
</cp:coreProperties>
</file>

<file path=docProps/thumbnail.jpeg>
</file>